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A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86380" autoAdjust="0"/>
  </p:normalViewPr>
  <p:slideViewPr>
    <p:cSldViewPr>
      <p:cViewPr varScale="1">
        <p:scale>
          <a:sx n="110" d="100"/>
          <a:sy n="110" d="100"/>
        </p:scale>
        <p:origin x="-9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D9EF-5079-4532-9A2D-86C5AB29737B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DFDF-B46D-4A08-9DBC-B6B0DD681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8612-BD1C-4963-A1D5-902ECB8D38C0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8018F-89E9-495A-BE42-3EAF16934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228F-B8F2-4FAB-9F8B-817F17F788E2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12F2-7F2A-494F-B60F-9BF8792A8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35507-2FEE-48B0-A5FC-4FDB9EAA5716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81408-994B-4C79-94AA-16BCEC832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95415-CC05-496D-B667-311C2164A412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6E426-76A8-4956-8E54-AB16C29C7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C9C5-8314-4577-8E2D-5E0CE7F0B330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D051-2D07-4178-A91B-E9B531056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7FBB-ABEB-41DA-9DDC-08DECAB6970D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D94F-4A0E-4336-841B-5E4DAC06D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EABC8-0BA4-4CA1-9AB1-C81660EE6CDA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10876-2B27-4E72-9AE8-EF50BEB37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13B7-707C-4CBE-91DA-BFE69E56ABB4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26B42-DA09-4A55-AD25-D5BA2EEBD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0166-2EB1-4918-8757-AF9AFEDB7FDC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A01FE-5916-4F24-AAFB-93567D7C3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F454A-14F7-4F8E-B7A4-21CFD4D8E479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6B546-F6AD-4F71-9B00-15FA68BBD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4B874E-7A88-4457-86AA-9A46BE2BAAAC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015B3-2F6A-446F-92F8-D58C954D5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C3986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416824" cy="26642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rgbClr val="F6DA0A"/>
                </a:solidFill>
                <a:latin typeface="Times New Roman" pitchFamily="18" charset="0"/>
                <a:cs typeface="Times New Roman" pitchFamily="18" charset="0"/>
              </a:rPr>
              <a:t>Структура и виды норм административного права.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4724400"/>
            <a:ext cx="6481762" cy="1728788"/>
          </a:xfrm>
        </p:spPr>
        <p:txBody>
          <a:bodyPr/>
          <a:lstStyle/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i="1" smtClean="0"/>
              <a:t>Виды норм</a:t>
            </a:r>
          </a:p>
        </p:txBody>
      </p:sp>
      <p:sp>
        <p:nvSpPr>
          <p:cNvPr id="22530" name="Текст 4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4040187" cy="838200"/>
          </a:xfrm>
        </p:spPr>
        <p:txBody>
          <a:bodyPr/>
          <a:lstStyle/>
          <a:p>
            <a:pPr eaLnBrk="1" hangingPunct="1"/>
            <a:r>
              <a:rPr lang="ru-RU" sz="3600" i="1" u="sng" smtClean="0">
                <a:solidFill>
                  <a:srgbClr val="00B0F0"/>
                </a:solidFill>
              </a:rPr>
              <a:t>Материальные</a:t>
            </a:r>
          </a:p>
        </p:txBody>
      </p:sp>
      <p:sp>
        <p:nvSpPr>
          <p:cNvPr id="22531" name="Текст 6"/>
          <p:cNvSpPr>
            <a:spLocks noGrp="1"/>
          </p:cNvSpPr>
          <p:nvPr>
            <p:ph type="body" sz="half" idx="3"/>
          </p:nvPr>
        </p:nvSpPr>
        <p:spPr>
          <a:xfrm>
            <a:off x="4572000" y="1125538"/>
            <a:ext cx="4113213" cy="838200"/>
          </a:xfrm>
        </p:spPr>
        <p:txBody>
          <a:bodyPr/>
          <a:lstStyle/>
          <a:p>
            <a:pPr eaLnBrk="1" hangingPunct="1"/>
            <a:r>
              <a:rPr lang="ru-RU" sz="3600" i="1" u="sng" smtClean="0">
                <a:solidFill>
                  <a:srgbClr val="00B0F0"/>
                </a:solidFill>
              </a:rPr>
              <a:t>Процессуальные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68313" y="2276475"/>
            <a:ext cx="4040187" cy="3941763"/>
          </a:xfrm>
        </p:spPr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/>
              <a:t>определяют объем и содержание обязанностей и прав конкретных участников регулируемых общественных отношений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/>
              <a:t>закрепляют юридические возможности того или иного участника управленческих отношений в статич­ном варианте</a:t>
            </a:r>
            <a:endParaRPr lang="ru-RU" i="1" dirty="0"/>
          </a:p>
        </p:txBody>
      </p:sp>
      <p:sp>
        <p:nvSpPr>
          <p:cNvPr id="22533" name="Содержимое 7"/>
          <p:cNvSpPr>
            <a:spLocks noGrp="1"/>
          </p:cNvSpPr>
          <p:nvPr>
            <p:ph sz="quarter" idx="4"/>
          </p:nvPr>
        </p:nvSpPr>
        <p:spPr>
          <a:xfrm>
            <a:off x="4643438" y="2276475"/>
            <a:ext cx="4041775" cy="3941763"/>
          </a:xfrm>
        </p:spPr>
        <p:txBody>
          <a:bodyPr/>
          <a:lstStyle/>
          <a:p>
            <a:pPr eaLnBrk="1" hangingPunct="1"/>
            <a:r>
              <a:rPr lang="ru-RU" sz="2200" i="1" smtClean="0"/>
              <a:t>определяют объем и содержание обязанностей и прав конкретных участников регулируемых общественных отношений</a:t>
            </a:r>
          </a:p>
          <a:p>
            <a:pPr eaLnBrk="1" hangingPunct="1"/>
            <a:r>
              <a:rPr lang="ru-RU" sz="2200" i="1" smtClean="0"/>
              <a:t>динамика</a:t>
            </a:r>
            <a:r>
              <a:rPr lang="ru-RU" sz="2200" smtClean="0"/>
              <a:t> управленческих отношений</a:t>
            </a:r>
            <a:endParaRPr lang="ru-RU" sz="22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1"/>
          <p:cNvSpPr>
            <a:spLocks noGrp="1"/>
          </p:cNvSpPr>
          <p:nvPr>
            <p:ph type="title"/>
          </p:nvPr>
        </p:nvSpPr>
        <p:spPr>
          <a:xfrm>
            <a:off x="827088" y="0"/>
            <a:ext cx="7467600" cy="738188"/>
          </a:xfrm>
        </p:spPr>
        <p:txBody>
          <a:bodyPr/>
          <a:lstStyle/>
          <a:p>
            <a:pPr algn="ctr" eaLnBrk="1" hangingPunct="1"/>
            <a:r>
              <a:rPr lang="ru-RU" sz="2400" i="1" smtClean="0"/>
              <a:t>Виды норм</a:t>
            </a:r>
          </a:p>
        </p:txBody>
      </p:sp>
      <p:sp>
        <p:nvSpPr>
          <p:cNvPr id="23554" name="Содержимое 12"/>
          <p:cNvSpPr>
            <a:spLocks noGrp="1"/>
          </p:cNvSpPr>
          <p:nvPr>
            <p:ph sz="half" idx="1"/>
          </p:nvPr>
        </p:nvSpPr>
        <p:spPr>
          <a:xfrm>
            <a:off x="179388" y="620713"/>
            <a:ext cx="3657600" cy="4525962"/>
          </a:xfrm>
        </p:spPr>
        <p:txBody>
          <a:bodyPr/>
          <a:lstStyle/>
          <a:p>
            <a:pPr eaLnBrk="1" hangingPunct="1"/>
            <a:r>
              <a:rPr lang="ru-RU" b="1" i="1" u="sng" smtClean="0">
                <a:solidFill>
                  <a:srgbClr val="00B0F0"/>
                </a:solidFill>
              </a:rPr>
              <a:t>обязывающие</a:t>
            </a:r>
            <a:r>
              <a:rPr lang="ru-RU" i="1" smtClean="0"/>
              <a:t>, </a:t>
            </a:r>
            <a:r>
              <a:rPr lang="ru-RU" sz="2100" i="1" smtClean="0"/>
              <a:t>т.е. содержащие юридически властное пред­писание на обязательное совершение определенных действий, предусмотренных данной нормой</a:t>
            </a:r>
          </a:p>
        </p:txBody>
      </p:sp>
      <p:sp>
        <p:nvSpPr>
          <p:cNvPr id="23555" name="Содержимое 13"/>
          <p:cNvSpPr>
            <a:spLocks noGrp="1"/>
          </p:cNvSpPr>
          <p:nvPr>
            <p:ph sz="half" idx="2"/>
          </p:nvPr>
        </p:nvSpPr>
        <p:spPr>
          <a:xfrm>
            <a:off x="5486400" y="620713"/>
            <a:ext cx="3657600" cy="4525962"/>
          </a:xfrm>
        </p:spPr>
        <p:txBody>
          <a:bodyPr/>
          <a:lstStyle/>
          <a:p>
            <a:pPr eaLnBrk="1" hangingPunct="1"/>
            <a:r>
              <a:rPr lang="ru-RU" b="1" i="1" u="sng" smtClean="0">
                <a:solidFill>
                  <a:srgbClr val="00B0F0"/>
                </a:solidFill>
              </a:rPr>
              <a:t>запрещающие</a:t>
            </a:r>
            <a:r>
              <a:rPr lang="ru-RU" i="1" smtClean="0"/>
              <a:t>, </a:t>
            </a:r>
            <a:r>
              <a:rPr lang="ru-RU" sz="2100" i="1" smtClean="0"/>
              <a:t>т.е. содержащие юридически властное пред­писание, запрещающее совершение определенных действий, предусмотренных данной нормой.</a:t>
            </a:r>
          </a:p>
        </p:txBody>
      </p:sp>
      <p:sp>
        <p:nvSpPr>
          <p:cNvPr id="23556" name="TextBox 14"/>
          <p:cNvSpPr txBox="1">
            <a:spLocks noChangeArrowheads="1"/>
          </p:cNvSpPr>
          <p:nvPr/>
        </p:nvSpPr>
        <p:spPr bwMode="auto">
          <a:xfrm rot="10800000" flipV="1">
            <a:off x="539750" y="4005263"/>
            <a:ext cx="424815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 u="sng">
                <a:solidFill>
                  <a:srgbClr val="00B0F0"/>
                </a:solidFill>
              </a:rPr>
              <a:t>уполномочивающие</a:t>
            </a:r>
            <a:r>
              <a:rPr lang="ru-RU" sz="2600" i="1"/>
              <a:t>, </a:t>
            </a:r>
          </a:p>
          <a:p>
            <a:r>
              <a:rPr lang="ru-RU" i="1"/>
              <a:t>или дозволительные, т.е. такие админи­стративно-правовые предписания, которыми предусматривается возможность действовать в пределах предусмотренных нормами условий по своему усмотрению.</a:t>
            </a:r>
          </a:p>
        </p:txBody>
      </p:sp>
      <p:sp>
        <p:nvSpPr>
          <p:cNvPr id="23557" name="Прямоугольник 16"/>
          <p:cNvSpPr>
            <a:spLocks noChangeArrowheads="1"/>
          </p:cNvSpPr>
          <p:nvPr/>
        </p:nvSpPr>
        <p:spPr bwMode="auto">
          <a:xfrm>
            <a:off x="4967288" y="4149725"/>
            <a:ext cx="4176712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 u="sng">
                <a:solidFill>
                  <a:srgbClr val="00B0F0"/>
                </a:solidFill>
              </a:rPr>
              <a:t>стимулирующие</a:t>
            </a:r>
            <a:r>
              <a:rPr lang="ru-RU" i="1"/>
              <a:t>, т.е. такого рода нормы, в которых закреп­лены соответствующие средства материального или морального воздействия на участников управленческих отношений с целью обеспечить их должное поведение.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795963" y="3644900"/>
            <a:ext cx="3168650" cy="252095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i="1" u="sng" dirty="0" smtClean="0">
                <a:solidFill>
                  <a:srgbClr val="FFFF00"/>
                </a:solidFill>
              </a:rPr>
              <a:t>Структуры административного права</a:t>
            </a:r>
            <a:br>
              <a:rPr lang="ru-RU" sz="3400" i="1" u="sng" dirty="0" smtClean="0">
                <a:solidFill>
                  <a:srgbClr val="FFFF00"/>
                </a:solidFill>
              </a:rPr>
            </a:br>
            <a:r>
              <a:rPr lang="ru-RU" sz="3400" i="1" u="sng" dirty="0" smtClean="0">
                <a:solidFill>
                  <a:srgbClr val="FFFF00"/>
                </a:solidFill>
              </a:rPr>
              <a:t>(административно-правовых </a:t>
            </a:r>
            <a:r>
              <a:rPr lang="ru-RU" sz="3400" i="1" u="sng" dirty="0" err="1" smtClean="0">
                <a:solidFill>
                  <a:srgbClr val="FFFF00"/>
                </a:solidFill>
              </a:rPr>
              <a:t>отношний</a:t>
            </a:r>
            <a:r>
              <a:rPr lang="ru-RU" sz="3400" i="1" u="sng" dirty="0" smtClean="0">
                <a:solidFill>
                  <a:srgbClr val="FFFF00"/>
                </a:solidFill>
              </a:rPr>
              <a:t>)</a:t>
            </a:r>
            <a:endParaRPr lang="ru-RU" sz="3400" i="1" u="sng" dirty="0">
              <a:solidFill>
                <a:srgbClr val="FFFF00"/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субъекты (участники); </a:t>
            </a:r>
          </a:p>
          <a:p>
            <a:pPr eaLnBrk="1" hangingPunct="1"/>
            <a:r>
              <a:rPr lang="ru-RU" smtClean="0"/>
              <a:t>объекты (то, по поводу чего возникли отношения); </a:t>
            </a:r>
          </a:p>
          <a:p>
            <a:pPr eaLnBrk="1" hangingPunct="1"/>
            <a:r>
              <a:rPr lang="ru-RU" smtClean="0"/>
              <a:t>содержание правоотношения.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650" y="3860800"/>
            <a:ext cx="2736850" cy="2232025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9113" y="4508500"/>
            <a:ext cx="2952750" cy="2160588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48488" y="5300663"/>
            <a:ext cx="1871662" cy="1368425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FFFF00"/>
                </a:solidFill>
              </a:rPr>
              <a:t>Субъекты административно-правовых отношений 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i="1" smtClean="0"/>
              <a:t>лица и организации, которым административным законодательством предоставлена возможность или способность быть носителями прав и обязанностей в сфере управленческой деятельности (таким образом становиться участниками административных правоотношений) и вступать в конкретное административно-правовое отношение.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4525" y="4625975"/>
            <a:ext cx="2735263" cy="2232025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FFFF00"/>
                </a:solidFill>
              </a:rPr>
              <a:t>Объектом административно-правовых отношений</a:t>
            </a:r>
            <a:endParaRPr lang="ru-RU" sz="3600" i="1" u="sng" smtClean="0">
              <a:solidFill>
                <a:srgbClr val="FFFF00"/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i="1" smtClean="0"/>
              <a:t>то, на что воздействуют субъективные права и юридические обязанности субъектов, т.е. волевое фактическое поведение участников правоотношений по осуществлению их прав и обязанностей.</a:t>
            </a:r>
          </a:p>
          <a:p>
            <a:pPr eaLnBrk="1" hangingPunct="1"/>
            <a:r>
              <a:rPr lang="ru-RU" sz="2400" i="1" u="sng" smtClean="0">
                <a:solidFill>
                  <a:srgbClr val="FFFF00"/>
                </a:solidFill>
              </a:rPr>
              <a:t>объект вообще не является элементом правового отношения</a:t>
            </a:r>
            <a:r>
              <a:rPr lang="ru-RU" sz="2400" smtClean="0"/>
              <a:t>.</a:t>
            </a:r>
            <a:endParaRPr lang="ru-RU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3"/>
          <p:cNvSpPr>
            <a:spLocks noGrp="1"/>
          </p:cNvSpPr>
          <p:nvPr>
            <p:ph type="title"/>
          </p:nvPr>
        </p:nvSpPr>
        <p:spPr>
          <a:xfrm>
            <a:off x="179388" y="188913"/>
            <a:ext cx="9144000" cy="1143000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FFFF00"/>
                </a:solidFill>
              </a:rPr>
              <a:t>Две концепции воззрения на понятие «объект права»</a:t>
            </a:r>
          </a:p>
        </p:txBody>
      </p:sp>
      <p:sp>
        <p:nvSpPr>
          <p:cNvPr id="27650" name="Текст 4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4040187" cy="838200"/>
          </a:xfrm>
        </p:spPr>
        <p:txBody>
          <a:bodyPr/>
          <a:lstStyle/>
          <a:p>
            <a:pPr algn="ctr" eaLnBrk="1" hangingPunct="1"/>
            <a:r>
              <a:rPr lang="ru-RU" sz="3200" i="1" u="sng" smtClean="0">
                <a:solidFill>
                  <a:srgbClr val="00B0F0"/>
                </a:solidFill>
              </a:rPr>
              <a:t>«монистическая»</a:t>
            </a:r>
          </a:p>
        </p:txBody>
      </p:sp>
      <p:sp>
        <p:nvSpPr>
          <p:cNvPr id="27651" name="Текст 6"/>
          <p:cNvSpPr>
            <a:spLocks noGrp="1"/>
          </p:cNvSpPr>
          <p:nvPr>
            <p:ph type="body" sz="half" idx="3"/>
          </p:nvPr>
        </p:nvSpPr>
        <p:spPr>
          <a:xfrm>
            <a:off x="4500563" y="1484313"/>
            <a:ext cx="4392612" cy="838200"/>
          </a:xfrm>
        </p:spPr>
        <p:txBody>
          <a:bodyPr/>
          <a:lstStyle/>
          <a:p>
            <a:pPr algn="ctr" eaLnBrk="1" hangingPunct="1"/>
            <a:r>
              <a:rPr lang="ru-RU" sz="3000" i="1" u="sng" smtClean="0">
                <a:solidFill>
                  <a:srgbClr val="00B0F0"/>
                </a:solidFill>
              </a:rPr>
              <a:t>«плюралистическая»</a:t>
            </a:r>
          </a:p>
        </p:txBody>
      </p:sp>
      <p:sp>
        <p:nvSpPr>
          <p:cNvPr id="27652" name="Содержимое 5"/>
          <p:cNvSpPr>
            <a:spLocks noGrp="1"/>
          </p:cNvSpPr>
          <p:nvPr>
            <p:ph sz="quarter" idx="2"/>
          </p:nvPr>
        </p:nvSpPr>
        <p:spPr>
          <a:xfrm>
            <a:off x="468313" y="2565400"/>
            <a:ext cx="4040187" cy="3941763"/>
          </a:xfrm>
        </p:spPr>
        <p:txBody>
          <a:bodyPr/>
          <a:lstStyle/>
          <a:p>
            <a:pPr eaLnBrk="1" hangingPunct="1"/>
            <a:r>
              <a:rPr lang="ru-RU" i="1" smtClean="0"/>
              <a:t>провозглашает, что объектом правоотношения могут выступать только действия субъектов, поскольку именно поступки людей подвергаются правовому регулированию</a:t>
            </a:r>
          </a:p>
        </p:txBody>
      </p:sp>
      <p:sp>
        <p:nvSpPr>
          <p:cNvPr id="27653" name="Содержимое 7"/>
          <p:cNvSpPr>
            <a:spLocks noGrp="1"/>
          </p:cNvSpPr>
          <p:nvPr>
            <p:ph sz="quarter" idx="4"/>
          </p:nvPr>
        </p:nvSpPr>
        <p:spPr>
          <a:xfrm>
            <a:off x="4643438" y="2565400"/>
            <a:ext cx="4041775" cy="3941763"/>
          </a:xfrm>
        </p:spPr>
        <p:txBody>
          <a:bodyPr/>
          <a:lstStyle/>
          <a:p>
            <a:pPr eaLnBrk="1" hangingPunct="1"/>
            <a:r>
              <a:rPr lang="ru-RU" i="1" smtClean="0"/>
              <a:t>считает, что объекты правоотношений столь разнообразны, сколь многообразны регулируемые правом отношения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43213" y="692150"/>
            <a:ext cx="3313112" cy="20891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u="sng" dirty="0">
                <a:solidFill>
                  <a:srgbClr val="002060"/>
                </a:solidFill>
              </a:rPr>
              <a:t>содержание административного правоотношения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900113" y="3716338"/>
            <a:ext cx="2879725" cy="172878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материальную (поведение субъектов)</a:t>
            </a:r>
          </a:p>
        </p:txBody>
      </p:sp>
      <p:sp>
        <p:nvSpPr>
          <p:cNvPr id="7" name="Овал 6"/>
          <p:cNvSpPr/>
          <p:nvPr/>
        </p:nvSpPr>
        <p:spPr>
          <a:xfrm>
            <a:off x="5148263" y="3644900"/>
            <a:ext cx="2952750" cy="17287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юридическую (субъективные права и юридические обязанности)</a:t>
            </a:r>
          </a:p>
        </p:txBody>
      </p:sp>
      <p:cxnSp>
        <p:nvCxnSpPr>
          <p:cNvPr id="9" name="Прямая со стрелкой 8"/>
          <p:cNvCxnSpPr>
            <a:endCxn id="6" idx="7"/>
          </p:cNvCxnSpPr>
          <p:nvPr/>
        </p:nvCxnSpPr>
        <p:spPr>
          <a:xfrm flipH="1">
            <a:off x="3358099" y="2780928"/>
            <a:ext cx="277797" cy="1189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1"/>
          </p:cNvCxnSpPr>
          <p:nvPr/>
        </p:nvCxnSpPr>
        <p:spPr>
          <a:xfrm>
            <a:off x="5148064" y="2780928"/>
            <a:ext cx="432359" cy="1117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i="1" u="sng" smtClean="0">
                <a:solidFill>
                  <a:srgbClr val="FFFF00"/>
                </a:solidFill>
              </a:rPr>
              <a:t>Юридические факты…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/>
              <a:t>Под </a:t>
            </a:r>
            <a:r>
              <a:rPr lang="ru-RU" b="1" i="1" u="sng" dirty="0" smtClean="0">
                <a:solidFill>
                  <a:srgbClr val="00B0F0"/>
                </a:solidFill>
              </a:rPr>
              <a:t>юридическими фактами</a:t>
            </a:r>
            <a:r>
              <a:rPr lang="ru-RU" i="1" dirty="0" smtClean="0"/>
              <a:t> принято понимать определенные жизненные обстоятельства (ситуации, условия), с которыми нормы права связывают возникновение, изменение или прекращение правоотношений.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/>
              <a:t>Те или иные обстоятельства становятся «юридическими» не в силу присущих им внутренних свойств, а в результате признания их таковыми государством в форме нормативного правового акта или иного источника права.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3"/>
          <p:cNvSpPr txBox="1">
            <a:spLocks noChangeArrowheads="1"/>
          </p:cNvSpPr>
          <p:nvPr/>
        </p:nvSpPr>
        <p:spPr bwMode="auto">
          <a:xfrm>
            <a:off x="3203575" y="836613"/>
            <a:ext cx="25923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i="1"/>
              <a:t>Спасибо за внимание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2555875" y="2708275"/>
            <a:ext cx="3600450" cy="3313113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208963" cy="1143000"/>
          </a:xfrm>
        </p:spPr>
        <p:txBody>
          <a:bodyPr/>
          <a:lstStyle/>
          <a:p>
            <a:pPr eaLnBrk="1" hangingPunct="1"/>
            <a:r>
              <a:rPr lang="ru-RU" sz="3800" i="1" u="sng" smtClean="0">
                <a:solidFill>
                  <a:srgbClr val="F6DA0A"/>
                </a:solidFill>
              </a:rPr>
              <a:t>Административно правовая норма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074025" cy="4708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это норма, регулирующая общественные отношения в сфере государственного управления, а также отношения управленческого характера возникающие в иных областях государственной  деятельности.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2138" y="620713"/>
            <a:ext cx="3455987" cy="15843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Административно правовая норма</a:t>
            </a:r>
            <a:endParaRPr lang="ru-RU" sz="2800" b="1" dirty="0">
              <a:solidFill>
                <a:schemeClr val="bg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39750" y="2924175"/>
            <a:ext cx="2303463" cy="136842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588125" y="3068638"/>
            <a:ext cx="2305050" cy="136842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Санкция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635375" y="3933825"/>
            <a:ext cx="2305050" cy="136683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Диспозиция</a:t>
            </a:r>
          </a:p>
        </p:txBody>
      </p:sp>
      <p:cxnSp>
        <p:nvCxnSpPr>
          <p:cNvPr id="12" name="Прямая со стрелкой 11"/>
          <p:cNvCxnSpPr>
            <a:endCxn id="5" idx="0"/>
          </p:cNvCxnSpPr>
          <p:nvPr/>
        </p:nvCxnSpPr>
        <p:spPr>
          <a:xfrm flipH="1">
            <a:off x="2843213" y="2205038"/>
            <a:ext cx="936625" cy="1403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0" idx="3"/>
          </p:cNvCxnSpPr>
          <p:nvPr/>
        </p:nvCxnSpPr>
        <p:spPr>
          <a:xfrm flipH="1">
            <a:off x="4787900" y="2205038"/>
            <a:ext cx="71438" cy="1728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9" idx="2"/>
          </p:cNvCxnSpPr>
          <p:nvPr/>
        </p:nvCxnSpPr>
        <p:spPr>
          <a:xfrm>
            <a:off x="5867400" y="2205038"/>
            <a:ext cx="720725" cy="1547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435975" cy="5576888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ru-RU" i="1" u="sng" smtClean="0">
                <a:solidFill>
                  <a:srgbClr val="F6DA0A"/>
                </a:solidFill>
              </a:rPr>
              <a:t>Гипотеза</a:t>
            </a:r>
            <a:r>
              <a:rPr lang="ru-RU" smtClean="0"/>
              <a:t> - часть административно-правовой нормы, содержащая указание на фактические условия реализации нормы.</a:t>
            </a:r>
          </a:p>
          <a:p>
            <a:pPr eaLnBrk="1" hangingPunct="1">
              <a:buFont typeface="Courier New" pitchFamily="49" charset="0"/>
              <a:buChar char="o"/>
            </a:pPr>
            <a:endParaRPr lang="ru-RU" smtClean="0"/>
          </a:p>
          <a:p>
            <a:pPr eaLnBrk="1" hangingPunct="1">
              <a:buFont typeface="Courier New" pitchFamily="49" charset="0"/>
              <a:buChar char="o"/>
            </a:pPr>
            <a:r>
              <a:rPr lang="ru-RU" i="1" u="sng" smtClean="0">
                <a:solidFill>
                  <a:srgbClr val="F6DA0A"/>
                </a:solidFill>
              </a:rPr>
              <a:t>Диспозиция</a:t>
            </a:r>
            <a:r>
              <a:rPr lang="ru-RU" smtClean="0"/>
              <a:t> - правило поведения предписываемое нормой. </a:t>
            </a:r>
          </a:p>
          <a:p>
            <a:pPr eaLnBrk="1" hangingPunct="1">
              <a:buFont typeface="Courier New" pitchFamily="49" charset="0"/>
              <a:buChar char="o"/>
            </a:pPr>
            <a:endParaRPr lang="ru-RU" smtClean="0"/>
          </a:p>
          <a:p>
            <a:pPr eaLnBrk="1" hangingPunct="1">
              <a:buFont typeface="Courier New" pitchFamily="49" charset="0"/>
              <a:buChar char="o"/>
            </a:pPr>
            <a:r>
              <a:rPr lang="ru-RU" i="1" u="sng" smtClean="0">
                <a:solidFill>
                  <a:srgbClr val="F6DA0A"/>
                </a:solidFill>
              </a:rPr>
              <a:t>Санкция</a:t>
            </a:r>
            <a:r>
              <a:rPr lang="ru-RU" smtClean="0"/>
              <a:t> - элемент административно-правовой нормы, содержащий указание на меры административного воздействия, применяемые к правонарушителю.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250825" y="981075"/>
            <a:ext cx="8893175" cy="3556000"/>
          </a:xfrm>
        </p:spPr>
        <p:txBody>
          <a:bodyPr/>
          <a:lstStyle/>
          <a:p>
            <a:pPr eaLnBrk="1" hangingPunct="1"/>
            <a:r>
              <a:rPr lang="ru-RU" i="1" u="sng" smtClean="0"/>
              <a:t>Административно-правовые нормы </a:t>
            </a:r>
            <a:r>
              <a:rPr lang="ru-RU" smtClean="0"/>
              <a:t>по различным основаниям классифицируются на определенные виды, наиболее полно характеризующие нормы административного права и их юридические свойства.</a:t>
            </a:r>
          </a:p>
          <a:p>
            <a:pPr eaLnBrk="1" hangingPunct="1"/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450" y="3644900"/>
            <a:ext cx="3313113" cy="252095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08400" y="4049713"/>
            <a:ext cx="4103688" cy="2808287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5-конечная звезда 10"/>
          <p:cNvSpPr/>
          <p:nvPr/>
        </p:nvSpPr>
        <p:spPr>
          <a:xfrm>
            <a:off x="1547664" y="476672"/>
            <a:ext cx="5832648" cy="482453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6238" y="2276475"/>
            <a:ext cx="3168650" cy="18732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административно- правовых норм: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725" y="4652963"/>
            <a:ext cx="2879725" cy="16557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общероссийские и территориальные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650" y="4652963"/>
            <a:ext cx="3529013" cy="16557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межтерриториальные и  местные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25" y="2133600"/>
            <a:ext cx="2592388" cy="16557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регулятивные и охранительные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2138" y="188913"/>
            <a:ext cx="2592387" cy="16557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срочные и бессрочные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388" y="2060575"/>
            <a:ext cx="2592387" cy="16557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материальные и процессуальные</a:t>
            </a:r>
          </a:p>
        </p:txBody>
      </p:sp>
      <p:sp>
        <p:nvSpPr>
          <p:cNvPr id="18440" name="TextBox 12"/>
          <p:cNvSpPr txBox="1">
            <a:spLocks noChangeArrowheads="1"/>
          </p:cNvSpPr>
          <p:nvPr/>
        </p:nvSpPr>
        <p:spPr bwMode="auto">
          <a:xfrm>
            <a:off x="179388" y="260350"/>
            <a:ext cx="2089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Первый вид классификации*</a:t>
            </a:r>
          </a:p>
        </p:txBody>
      </p:sp>
      <p:sp>
        <p:nvSpPr>
          <p:cNvPr id="18441" name="TextBox 13"/>
          <p:cNvSpPr txBox="1">
            <a:spLocks noChangeArrowheads="1"/>
          </p:cNvSpPr>
          <p:nvPr/>
        </p:nvSpPr>
        <p:spPr bwMode="auto">
          <a:xfrm>
            <a:off x="0" y="6381750"/>
            <a:ext cx="806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* В презентации представлено два вида классификации административно-правовых норм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3" y="188640"/>
          <a:ext cx="8784976" cy="61206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940198"/>
                <a:gridCol w="4990290"/>
                <a:gridCol w="2854488"/>
              </a:tblGrid>
              <a:tr h="115629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административно- правовых норм</a:t>
                      </a:r>
                    </a:p>
                    <a:p>
                      <a:pPr algn="ctr"/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определяют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8187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материальные и процессуальные нормы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соответствуют целям содержащихся в них юридически власт­ных предписаний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12584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административно-юрисдикционными</a:t>
                      </a:r>
                      <a:r>
                        <a:rPr kumimoji="0" lang="ru-RU" sz="1800" b="0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нормами ( обязывающие, запрещающие, уполномочивающие, стимулирующие)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определяется порядок разре­шения административно-правовых споров и применения мер административного принуждения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9926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след. слайде.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определяется  признак адресата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Шестиугольник 9"/>
          <p:cNvSpPr/>
          <p:nvPr/>
        </p:nvSpPr>
        <p:spPr>
          <a:xfrm>
            <a:off x="-684213" y="1412875"/>
            <a:ext cx="4032251" cy="3744913"/>
          </a:xfrm>
          <a:prstGeom prst="hexagon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084888" y="1916113"/>
            <a:ext cx="3059112" cy="252095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2060"/>
                </a:solidFill>
              </a:rPr>
              <a:t> </a:t>
            </a:r>
            <a:r>
              <a:rPr lang="ru-RU" sz="2400" b="1" i="1" u="sng" dirty="0" err="1">
                <a:solidFill>
                  <a:srgbClr val="002060"/>
                </a:solidFill>
              </a:rPr>
              <a:t>определяетпризнак</a:t>
            </a:r>
            <a:r>
              <a:rPr lang="ru-RU" sz="2400" b="1" i="1" u="sng" dirty="0">
                <a:solidFill>
                  <a:srgbClr val="002060"/>
                </a:solidFill>
              </a:rPr>
              <a:t> адресата</a:t>
            </a:r>
          </a:p>
        </p:txBody>
      </p:sp>
      <p:sp>
        <p:nvSpPr>
          <p:cNvPr id="5" name="Стрелка вправо 4"/>
          <p:cNvSpPr/>
          <p:nvPr/>
        </p:nvSpPr>
        <p:spPr>
          <a:xfrm rot="643772">
            <a:off x="2295525" y="1387475"/>
            <a:ext cx="3211513" cy="16764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деятельность органов исполнительной власти</a:t>
            </a:r>
          </a:p>
        </p:txBody>
      </p:sp>
      <p:sp>
        <p:nvSpPr>
          <p:cNvPr id="6" name="Стрелка вправо 5"/>
          <p:cNvSpPr/>
          <p:nvPr/>
        </p:nvSpPr>
        <p:spPr>
          <a:xfrm rot="20877710">
            <a:off x="2978150" y="2938463"/>
            <a:ext cx="3067050" cy="16129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правовое положение государственных служащих</a:t>
            </a:r>
          </a:p>
        </p:txBody>
      </p:sp>
      <p:sp>
        <p:nvSpPr>
          <p:cNvPr id="7" name="Стрелка вправо 6"/>
          <p:cNvSpPr/>
          <p:nvPr/>
        </p:nvSpPr>
        <p:spPr>
          <a:xfrm rot="19148290">
            <a:off x="3797300" y="4611688"/>
            <a:ext cx="2968625" cy="181768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основы функционирования государственных предприятий</a:t>
            </a:r>
          </a:p>
        </p:txBody>
      </p:sp>
      <p:sp>
        <p:nvSpPr>
          <p:cNvPr id="8" name="Стрелка вправо 7"/>
          <p:cNvSpPr/>
          <p:nvPr/>
        </p:nvSpPr>
        <p:spPr>
          <a:xfrm rot="2396519">
            <a:off x="4040188" y="419100"/>
            <a:ext cx="2882900" cy="163353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административно-правовой статус граждан</a:t>
            </a:r>
          </a:p>
        </p:txBody>
      </p:sp>
      <p:sp>
        <p:nvSpPr>
          <p:cNvPr id="9" name="Стрелка вправо 8"/>
          <p:cNvSpPr/>
          <p:nvPr/>
        </p:nvSpPr>
        <p:spPr>
          <a:xfrm rot="20064184">
            <a:off x="1036638" y="4752975"/>
            <a:ext cx="3529012" cy="177165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организация и деятельность коммерческих структур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5288" y="620713"/>
            <a:ext cx="2592387" cy="16557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материальные и процессуальные</a:t>
            </a:r>
          </a:p>
        </p:txBody>
      </p:sp>
      <p:sp>
        <p:nvSpPr>
          <p:cNvPr id="11" name="Стрелка вправо 10"/>
          <p:cNvSpPr/>
          <p:nvPr/>
        </p:nvSpPr>
        <p:spPr>
          <a:xfrm rot="643772">
            <a:off x="4556125" y="4144963"/>
            <a:ext cx="3211513" cy="16764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деятельность органов исполнительной власти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613" y="4365625"/>
            <a:ext cx="2592387" cy="16557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регулятивные и охранительные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4663" y="765175"/>
            <a:ext cx="2590800" cy="16557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регулятивные и охранительные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6825" y="2276475"/>
            <a:ext cx="3527425" cy="16573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межтерриториальные и  местные</a:t>
            </a:r>
          </a:p>
        </p:txBody>
      </p:sp>
      <p:sp>
        <p:nvSpPr>
          <p:cNvPr id="10" name="Стрелка вправо 9"/>
          <p:cNvSpPr/>
          <p:nvPr/>
        </p:nvSpPr>
        <p:spPr>
          <a:xfrm rot="20659312">
            <a:off x="523875" y="2776538"/>
            <a:ext cx="3211513" cy="16764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деятельность органов исполнительной власти</a:t>
            </a:r>
          </a:p>
        </p:txBody>
      </p:sp>
      <p:sp>
        <p:nvSpPr>
          <p:cNvPr id="5" name="Выгнутая вверх стрелка 4"/>
          <p:cNvSpPr/>
          <p:nvPr/>
        </p:nvSpPr>
        <p:spPr>
          <a:xfrm rot="16200000">
            <a:off x="3275856" y="2708920"/>
            <a:ext cx="2880320" cy="2448272"/>
          </a:xfrm>
          <a:prstGeom prst="curved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5196" y="260648"/>
            <a:ext cx="9239196" cy="482453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Рассмотрение каждого отдельного вида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rgbClr val="0070C0"/>
      </a:dk1>
      <a:lt1>
        <a:srgbClr val="FFFFFF"/>
      </a:lt1>
      <a:dk2>
        <a:srgbClr val="002060"/>
      </a:dk2>
      <a:lt2>
        <a:srgbClr val="F6C781"/>
      </a:lt2>
      <a:accent1>
        <a:srgbClr val="4E3B3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772</TotalTime>
  <Words>448</Words>
  <Application>Microsoft Office PowerPoint</Application>
  <PresentationFormat>Экран (4:3)</PresentationFormat>
  <Paragraphs>66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Arial</vt:lpstr>
      <vt:lpstr>Franklin Gothic Book</vt:lpstr>
      <vt:lpstr>Wingdings 2</vt:lpstr>
      <vt:lpstr>Calibri</vt:lpstr>
      <vt:lpstr>Times New Roman</vt:lpstr>
      <vt:lpstr>Courier New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Слайд 1</vt:lpstr>
      <vt:lpstr>Административно правовая норма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Виды норм</vt:lpstr>
      <vt:lpstr>Виды норм</vt:lpstr>
      <vt:lpstr>Структуры административного права (административно-правовых отношний)</vt:lpstr>
      <vt:lpstr>Субъекты административно-правовых отношений </vt:lpstr>
      <vt:lpstr>Объектом административно-правовых отношений</vt:lpstr>
      <vt:lpstr>Две концепции воззрения на понятие «объект права»</vt:lpstr>
      <vt:lpstr>Слайд 16</vt:lpstr>
      <vt:lpstr>Юридические факты…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виды норм административного права.</dc:title>
  <dc:creator>Эдуард</dc:creator>
  <cp:lastModifiedBy>Ivanov</cp:lastModifiedBy>
  <cp:revision>88</cp:revision>
  <dcterms:created xsi:type="dcterms:W3CDTF">2012-05-03T19:09:12Z</dcterms:created>
  <dcterms:modified xsi:type="dcterms:W3CDTF">2012-11-20T15:02:35Z</dcterms:modified>
</cp:coreProperties>
</file>